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</p:sldIdLst>
  <p:sldSz cx="27432000" cy="43891200"/>
  <p:notesSz cx="6858000" cy="92964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29"/>
    <a:srgbClr val="6BC547"/>
    <a:srgbClr val="FFFF66"/>
    <a:srgbClr val="3E3A00"/>
    <a:srgbClr val="464100"/>
    <a:srgbClr val="E4E1AE"/>
    <a:srgbClr val="003300"/>
    <a:srgbClr val="F9FBAB"/>
    <a:srgbClr val="EAF4E4"/>
    <a:srgbClr val="D6E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7" d="100"/>
          <a:sy n="17" d="100"/>
        </p:scale>
        <p:origin x="18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7183123"/>
            <a:ext cx="23317200" cy="1528064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3053043"/>
            <a:ext cx="20574000" cy="1059687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49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336800"/>
            <a:ext cx="5915025" cy="37195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336800"/>
            <a:ext cx="17402175" cy="37195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9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7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942333"/>
            <a:ext cx="23660100" cy="1825751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9372573"/>
            <a:ext cx="23660100" cy="96011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61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1684000"/>
            <a:ext cx="11658600" cy="278485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6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336810"/>
            <a:ext cx="23660100" cy="84836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759443"/>
            <a:ext cx="11605020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6032480"/>
            <a:ext cx="11605020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759443"/>
            <a:ext cx="11662173" cy="527303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6032480"/>
            <a:ext cx="11662173" cy="23581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53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9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4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6319530"/>
            <a:ext cx="13887450" cy="311912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36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926080"/>
            <a:ext cx="8847534" cy="1024128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6319530"/>
            <a:ext cx="13887450" cy="311912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3167360"/>
            <a:ext cx="8847534" cy="2439416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5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336810"/>
            <a:ext cx="2366010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1684000"/>
            <a:ext cx="2366010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A2AC6-A4D1-44C7-8CBA-928D2EE56CEC}" type="datetimeFigureOut">
              <a:rPr lang="en-US" smtClean="0"/>
              <a:t>5/26/2017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40680650"/>
            <a:ext cx="92583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40680650"/>
            <a:ext cx="617220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BDE68-9C12-42C9-BE23-D730620A7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07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282"/>
          <a:stretch/>
        </p:blipFill>
        <p:spPr>
          <a:xfrm rot="16200000">
            <a:off x="-8217518" y="8278478"/>
            <a:ext cx="43988956" cy="27432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840" y="-304800"/>
            <a:ext cx="20393724" cy="586314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r>
              <a:rPr lang="en-US" sz="37500" spc="3000" dirty="0" smtClean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Women</a:t>
            </a:r>
            <a:endParaRPr lang="en-US" sz="37500" spc="3000" dirty="0">
              <a:ln w="254000">
                <a:solidFill>
                  <a:srgbClr val="003300"/>
                </a:solidFill>
              </a:ln>
              <a:solidFill>
                <a:srgbClr val="6BC547"/>
              </a:solidFill>
              <a:latin typeface="Magneto" panose="04030805050802020D02" pitchFamily="8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672687" y="9402226"/>
            <a:ext cx="5186035" cy="34532851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sz="32500" spc="1000" dirty="0" smtClean="0">
                <a:ln w="254000">
                  <a:solidFill>
                    <a:srgbClr val="003300"/>
                  </a:solidFill>
                </a:ln>
                <a:solidFill>
                  <a:srgbClr val="6BC547"/>
                </a:solidFill>
                <a:latin typeface="Magneto" panose="04030805050802020D02" pitchFamily="82" charset="0"/>
              </a:rPr>
              <a:t>In Technology</a:t>
            </a:r>
            <a:endParaRPr lang="en-US" sz="32500" spc="1000" dirty="0">
              <a:ln w="254000">
                <a:solidFill>
                  <a:srgbClr val="003300"/>
                </a:solidFill>
              </a:ln>
              <a:solidFill>
                <a:srgbClr val="6BC547"/>
              </a:solidFill>
              <a:latin typeface="Magneto" panose="04030805050802020D02" pitchFamily="82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H="1">
            <a:off x="1394460" y="4948744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1611994" y="16744504"/>
            <a:ext cx="1003858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584960" y="5230797"/>
            <a:ext cx="0" cy="16604009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-17877750" y="10537354"/>
            <a:ext cx="5455920" cy="7542237"/>
          </a:xfrm>
          <a:prstGeom prst="roundRect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171171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1457920" y="382563"/>
            <a:ext cx="5455920" cy="7542237"/>
          </a:xfrm>
          <a:prstGeom prst="roundRect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21614508" y="644081"/>
            <a:ext cx="5882775" cy="7166419"/>
          </a:xfrm>
          <a:prstGeom prst="rect">
            <a:avLst/>
          </a:prstGeom>
        </p:spPr>
      </p:pic>
      <p:sp>
        <p:nvSpPr>
          <p:cNvPr id="42" name="Oval 41"/>
          <p:cNvSpPr/>
          <p:nvPr/>
        </p:nvSpPr>
        <p:spPr>
          <a:xfrm>
            <a:off x="1180076" y="1628730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671630" y="25524975"/>
            <a:ext cx="0" cy="4668614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612575" y="21218616"/>
            <a:ext cx="7947225" cy="6885534"/>
            <a:chOff x="2318153" y="18056986"/>
            <a:chExt cx="12312247" cy="9605938"/>
          </a:xfrm>
        </p:grpSpPr>
        <p:sp>
          <p:nvSpPr>
            <p:cNvPr id="21" name="Rounded Rectangle 20"/>
            <p:cNvSpPr/>
            <p:nvPr/>
          </p:nvSpPr>
          <p:spPr>
            <a:xfrm>
              <a:off x="2318153" y="18056986"/>
              <a:ext cx="12312247" cy="9605938"/>
            </a:xfrm>
            <a:prstGeom prst="roundRect">
              <a:avLst>
                <a:gd name="adj" fmla="val 10734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52" r="-1"/>
            <a:stretch/>
          </p:blipFill>
          <p:spPr>
            <a:xfrm>
              <a:off x="2772287" y="18571503"/>
              <a:ext cx="11422421" cy="862892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  <p:cxnSp>
        <p:nvCxnSpPr>
          <p:cNvPr id="47" name="Straight Connector 46"/>
          <p:cNvCxnSpPr/>
          <p:nvPr/>
        </p:nvCxnSpPr>
        <p:spPr>
          <a:xfrm flipH="1">
            <a:off x="-17780621" y="27290036"/>
            <a:ext cx="14408727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19085965" y="30267962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950309" y="29894857"/>
            <a:ext cx="1584960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2207706" y="29247157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18624123" y="29587594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2539299" y="14430169"/>
            <a:ext cx="18182337" cy="5932312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marL="1028700" indent="-1028700">
              <a:buFont typeface="Wingdings" panose="05000000000000000000" pitchFamily="2" charset="2"/>
              <a:buChar char="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1990s-2000s: Early research on Web 2.0 – revolutionary emphasis on user-generated content, interoperability, &amp; usability </a:t>
            </a:r>
          </a:p>
          <a:p>
            <a:pPr marL="1028700" indent="-1028700">
              <a:buFont typeface="Wingdings" panose="05000000000000000000" pitchFamily="2" charset="2"/>
              <a:buChar char="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2009: Authored </a:t>
            </a: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the book “Digital Habitats: Stewarding Technology for Communities”</a:t>
            </a:r>
          </a:p>
          <a:p>
            <a:pPr marL="1028700" indent="-1028700">
              <a:buFont typeface="Wingdings" panose="05000000000000000000" pitchFamily="2" charset="2"/>
              <a:buChar char=""/>
            </a:pP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2013: Named #8 on the list of Top 100 Influencers in #KM – Knowledge Management</a:t>
            </a: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-13367113" y="20537591"/>
            <a:ext cx="0" cy="318872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-6497381" y="21906892"/>
            <a:ext cx="914400" cy="914400"/>
          </a:xfrm>
          <a:prstGeom prst="ellipse">
            <a:avLst/>
          </a:prstGeom>
          <a:solidFill>
            <a:srgbClr val="ACD292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13625756" y="4902784"/>
            <a:ext cx="0" cy="1799953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3168556" y="4624972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12494087" y="6704834"/>
            <a:ext cx="999150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>
          <a:xfrm>
            <a:off x="13166007" y="62125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21439729" y="382585"/>
            <a:ext cx="5455920" cy="7542237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86640"/>
                    </a14:imgEffect>
                    <a14:imgEffect>
                      <a14:saturation sat="66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34" t="8616" r="13347" b="24705"/>
          <a:stretch/>
        </p:blipFill>
        <p:spPr>
          <a:xfrm>
            <a:off x="24884959" y="1259660"/>
            <a:ext cx="2628553" cy="4778477"/>
          </a:xfrm>
          <a:prstGeom prst="rect">
            <a:avLst/>
          </a:prstGeom>
        </p:spPr>
      </p:pic>
      <p:cxnSp>
        <p:nvCxnSpPr>
          <p:cNvPr id="64" name="Straight Connector 63"/>
          <p:cNvCxnSpPr/>
          <p:nvPr/>
        </p:nvCxnSpPr>
        <p:spPr>
          <a:xfrm flipV="1">
            <a:off x="20073252" y="7642037"/>
            <a:ext cx="1724272" cy="118026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20459586" y="7831721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7126902" y="5082045"/>
            <a:ext cx="0" cy="2395737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70"/>
          <p:cNvSpPr/>
          <p:nvPr/>
        </p:nvSpPr>
        <p:spPr>
          <a:xfrm>
            <a:off x="16730662" y="4553485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13171603" y="7451536"/>
            <a:ext cx="6906601" cy="6588787"/>
            <a:chOff x="14816459" y="9527453"/>
            <a:chExt cx="5886184" cy="5359151"/>
          </a:xfrm>
        </p:grpSpPr>
        <p:sp>
          <p:nvSpPr>
            <p:cNvPr id="12" name="Rounded Rectangle 11"/>
            <p:cNvSpPr/>
            <p:nvPr/>
          </p:nvSpPr>
          <p:spPr>
            <a:xfrm>
              <a:off x="14816459" y="9527453"/>
              <a:ext cx="5886184" cy="5359151"/>
            </a:xfrm>
            <a:prstGeom prst="roundRect">
              <a:avLst/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02" r="8634"/>
            <a:stretch/>
          </p:blipFill>
          <p:spPr>
            <a:xfrm>
              <a:off x="15158439" y="9861245"/>
              <a:ext cx="5261066" cy="477089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/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contourClr>
                <a:srgbClr val="969696"/>
              </a:contourClr>
            </a:sp3d>
          </p:spPr>
        </p:pic>
      </p:grpSp>
      <p:cxnSp>
        <p:nvCxnSpPr>
          <p:cNvPr id="73" name="Straight Connector 72"/>
          <p:cNvCxnSpPr/>
          <p:nvPr/>
        </p:nvCxnSpPr>
        <p:spPr>
          <a:xfrm flipH="1" flipV="1">
            <a:off x="20700302" y="18846893"/>
            <a:ext cx="829635" cy="19496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9136656" y="20828288"/>
            <a:ext cx="14287470" cy="8369460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An avid blogger, writer, drawer, speaker, facilitator, teacher, and twitter-</a:t>
            </a:r>
            <a:r>
              <a:rPr lang="en-US" sz="5000" b="1" dirty="0" err="1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er</a:t>
            </a: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; Nancy is renowned for her expertise in design, deploy-</a:t>
            </a:r>
            <a:b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</a:br>
            <a:r>
              <a:rPr lang="en-US" sz="5000" b="1" dirty="0" err="1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ment</a:t>
            </a: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, and nurturing of productive online and offline interaction spaces. </a:t>
            </a:r>
            <a:r>
              <a:rPr lang="en-US" sz="5000" b="1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Her impact is felt all over the web wherever there are strategic collaborations, virtual conferences, or workgroups.</a:t>
            </a:r>
            <a:endParaRPr lang="en-US" sz="5000" b="1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21636981" y="19343662"/>
            <a:ext cx="0" cy="1487565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21156921" y="18338156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ounded Rectangle 77"/>
          <p:cNvSpPr/>
          <p:nvPr/>
        </p:nvSpPr>
        <p:spPr>
          <a:xfrm>
            <a:off x="541290" y="30491875"/>
            <a:ext cx="13986131" cy="10777654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Nancy sums up her philosophy on #KM with these principles:</a:t>
            </a:r>
          </a:p>
          <a:p>
            <a:r>
              <a:rPr lang="en-US" sz="5000" b="1" u="sng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CONNECT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people with ideas, information, services, and other people</a:t>
            </a:r>
            <a:b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</a:br>
            <a:r>
              <a:rPr lang="en-US" sz="5000" b="1" u="sng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COLLABORATE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utilizing the full skills, knowledge, and experiences of each player</a:t>
            </a:r>
            <a:b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</a:br>
            <a:r>
              <a:rPr lang="en-US" sz="5000" b="1" u="sng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DISCERN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the right tools and techniques for the right solution</a:t>
            </a:r>
            <a:b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</a:br>
            <a:r>
              <a:rPr lang="en-US" sz="5000" b="1" u="sng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LEARN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from every encounter</a:t>
            </a:r>
          </a:p>
          <a:p>
            <a:r>
              <a:rPr lang="en-US" sz="5000" b="1" u="sng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ENJOY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the work and </a:t>
            </a:r>
            <a:r>
              <a:rPr lang="en-US" sz="5000" b="1" i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REWARD</a:t>
            </a:r>
            <a:r>
              <a:rPr lang="en-US" sz="5000" b="1" spc="-100" dirty="0" smtClean="0">
                <a:ln w="38100">
                  <a:solidFill>
                    <a:srgbClr val="3E3A00"/>
                  </a:solidFill>
                </a:ln>
                <a:solidFill>
                  <a:srgbClr val="FFFF29"/>
                </a:solidFill>
                <a:latin typeface="OCR A Extended" panose="02010509020102010303" pitchFamily="50" charset="0"/>
              </a:rPr>
              <a:t> yourself (sometimes with chocolate!)</a:t>
            </a:r>
            <a:endParaRPr lang="en-US" sz="5000" b="1" spc="-100" dirty="0">
              <a:ln w="38100">
                <a:solidFill>
                  <a:srgbClr val="3E3A00"/>
                </a:solidFill>
              </a:ln>
              <a:solidFill>
                <a:srgbClr val="FFFF29"/>
              </a:solidFill>
              <a:latin typeface="OCR A Extended" panose="02010509020102010303" pitchFamily="50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518732" y="5812890"/>
            <a:ext cx="9988005" cy="8010143"/>
          </a:xfrm>
          <a:prstGeom prst="roundRect">
            <a:avLst/>
          </a:prstGeom>
          <a:solidFill>
            <a:srgbClr val="ACD292">
              <a:alpha val="70000"/>
            </a:srgbClr>
          </a:solidFill>
          <a:ln w="254000">
            <a:solidFill>
              <a:srgbClr val="6BC547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712595" y="5859478"/>
            <a:ext cx="11478891" cy="786369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21599974" rev="0"/>
              </a:camera>
              <a:lightRig rig="threePt" dir="t"/>
            </a:scene3d>
          </a:bodyPr>
          <a:lstStyle/>
          <a:p>
            <a:pPr algn="ctr"/>
            <a:r>
              <a:rPr lang="en-US" sz="15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Nancy White</a:t>
            </a:r>
            <a:r>
              <a:rPr lang="en-US" sz="13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/>
            </a:r>
            <a:br>
              <a:rPr lang="en-US" sz="13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</a:br>
            <a:r>
              <a:rPr lang="en-US" sz="95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@</a:t>
            </a:r>
            <a:r>
              <a:rPr lang="en-US" sz="9500" dirty="0" err="1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NancyWhite</a:t>
            </a:r>
            <a:r>
              <a:rPr lang="en-US" sz="95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/>
            </a:r>
            <a:br>
              <a:rPr lang="en-US" sz="95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</a:br>
            <a:r>
              <a:rPr lang="en-US" sz="11000" dirty="0" smtClean="0">
                <a:ln w="1016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#KM</a:t>
            </a:r>
            <a:endParaRPr lang="en-US" sz="11000" dirty="0">
              <a:ln w="101600">
                <a:solidFill>
                  <a:srgbClr val="464100"/>
                </a:solidFill>
              </a:ln>
              <a:solidFill>
                <a:srgbClr val="FFFF29"/>
              </a:solidFill>
              <a:latin typeface="Magneto" panose="04030805050802020D02" pitchFamily="82" charset="0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2372012" y="5606754"/>
            <a:ext cx="10288099" cy="8357608"/>
          </a:xfrm>
          <a:prstGeom prst="roundRect">
            <a:avLst/>
          </a:prstGeom>
          <a:noFill/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5000" b="1" dirty="0">
              <a:ln w="25400">
                <a:solidFill>
                  <a:srgbClr val="464100"/>
                </a:solidFill>
              </a:ln>
              <a:solidFill>
                <a:srgbClr val="FFFF66"/>
              </a:solidFill>
              <a:latin typeface="OCR A Extended" panose="02010509020102010303" pitchFamily="50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43840" y="41302667"/>
            <a:ext cx="22062921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500" dirty="0" smtClean="0">
                <a:ln w="88900">
                  <a:solidFill>
                    <a:srgbClr val="464100"/>
                  </a:solidFill>
                </a:ln>
                <a:solidFill>
                  <a:srgbClr val="FFFF29"/>
                </a:solidFill>
                <a:latin typeface="Magneto" panose="04030805050802020D02" pitchFamily="82" charset="0"/>
              </a:rPr>
              <a:t>How will your expertise in #KM connect people and lead to solutions?</a:t>
            </a:r>
            <a:endParaRPr lang="en-US" sz="8500" dirty="0">
              <a:ln w="88900">
                <a:solidFill>
                  <a:srgbClr val="464100"/>
                </a:solidFill>
              </a:ln>
              <a:solidFill>
                <a:srgbClr val="FFFF29"/>
              </a:solidFill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14342931" y="31444265"/>
            <a:ext cx="4591065" cy="0"/>
          </a:xfrm>
          <a:prstGeom prst="line">
            <a:avLst/>
          </a:prstGeom>
          <a:ln w="254000">
            <a:solidFill>
              <a:srgbClr val="00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8624123" y="30984249"/>
            <a:ext cx="914400" cy="914400"/>
          </a:xfrm>
          <a:prstGeom prst="ellipse">
            <a:avLst/>
          </a:prstGeom>
          <a:solidFill>
            <a:srgbClr val="6BC547"/>
          </a:solidFill>
          <a:ln w="254000">
            <a:solidFill>
              <a:srgbClr val="0033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0341576" y="6686550"/>
            <a:ext cx="14939207" cy="218182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chemeClr val="bg1"/>
                </a:solidFill>
              </a:rPr>
              <a:t>To change pictures: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Save the picture of the person you wish to use.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ingle-left-click </a:t>
            </a:r>
            <a:r>
              <a:rPr lang="en-US" dirty="0">
                <a:solidFill>
                  <a:schemeClr val="bg1"/>
                </a:solidFill>
              </a:rPr>
              <a:t>the grouped </a:t>
            </a:r>
            <a:r>
              <a:rPr lang="en-US" dirty="0" smtClean="0">
                <a:solidFill>
                  <a:schemeClr val="bg1"/>
                </a:solidFill>
              </a:rPr>
              <a:t>picture/shapes you wish to change on the poster. </a:t>
            </a:r>
            <a:r>
              <a:rPr lang="en-US" dirty="0">
                <a:solidFill>
                  <a:schemeClr val="bg1"/>
                </a:solidFill>
              </a:rPr>
              <a:t>Single-left-click again on </a:t>
            </a:r>
            <a:r>
              <a:rPr lang="en-US" dirty="0" smtClean="0">
                <a:solidFill>
                  <a:schemeClr val="bg1"/>
                </a:solidFill>
              </a:rPr>
              <a:t>the picture.</a:t>
            </a:r>
            <a:endParaRPr lang="en-US" dirty="0">
              <a:solidFill>
                <a:schemeClr val="bg1"/>
              </a:solidFill>
            </a:endParaRP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Now single-right-click the </a:t>
            </a:r>
            <a:r>
              <a:rPr lang="en-US" dirty="0" smtClean="0">
                <a:solidFill>
                  <a:schemeClr val="bg1"/>
                </a:solidFill>
              </a:rPr>
              <a:t>picture and </a:t>
            </a:r>
            <a:r>
              <a:rPr lang="en-US" dirty="0">
                <a:solidFill>
                  <a:schemeClr val="bg1"/>
                </a:solidFill>
              </a:rPr>
              <a:t>select </a:t>
            </a:r>
            <a:r>
              <a:rPr lang="en-US" dirty="0" smtClean="0">
                <a:solidFill>
                  <a:schemeClr val="bg1"/>
                </a:solidFill>
              </a:rPr>
              <a:t>“Change Picture</a:t>
            </a:r>
            <a:r>
              <a:rPr lang="en-US" dirty="0">
                <a:solidFill>
                  <a:schemeClr val="bg1"/>
                </a:solidFill>
              </a:rPr>
              <a:t>” from the menu.</a:t>
            </a:r>
          </a:p>
          <a:p>
            <a:pPr marL="1143000" indent="-1143000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Choose the picture file you saved.</a:t>
            </a:r>
          </a:p>
          <a:p>
            <a:pPr marL="1143000" indent="-11430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You may wish to single-left-click the grouped </a:t>
            </a:r>
            <a:r>
              <a:rPr lang="en-US" dirty="0" smtClean="0">
                <a:solidFill>
                  <a:schemeClr val="bg1"/>
                </a:solidFill>
              </a:rPr>
              <a:t>picture/shapes </a:t>
            </a:r>
            <a:r>
              <a:rPr lang="en-US" dirty="0">
                <a:solidFill>
                  <a:schemeClr val="bg1"/>
                </a:solidFill>
              </a:rPr>
              <a:t>and single-left-click the new </a:t>
            </a:r>
            <a:r>
              <a:rPr lang="en-US" dirty="0" smtClean="0">
                <a:solidFill>
                  <a:schemeClr val="bg1"/>
                </a:solidFill>
              </a:rPr>
              <a:t>picture again </a:t>
            </a:r>
            <a:r>
              <a:rPr lang="en-US" dirty="0">
                <a:solidFill>
                  <a:schemeClr val="bg1"/>
                </a:solidFill>
              </a:rPr>
              <a:t>to adjust its </a:t>
            </a:r>
            <a:r>
              <a:rPr lang="en-US" dirty="0" smtClean="0">
                <a:solidFill>
                  <a:schemeClr val="bg1"/>
                </a:solidFill>
              </a:rPr>
              <a:t>size or crop it—especially useful if the new picture is not the same aspect ratio as the previous one.</a:t>
            </a:r>
          </a:p>
          <a:p>
            <a:pPr marL="1143000" indent="-1143000">
              <a:buAutoNum type="arabicPeriod"/>
            </a:pP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</a:rPr>
              <a:t>DO </a:t>
            </a:r>
            <a:r>
              <a:rPr lang="en-US" b="1" u="sng" dirty="0" smtClean="0">
                <a:solidFill>
                  <a:schemeClr val="bg1"/>
                </a:solidFill>
              </a:rPr>
              <a:t>NOT</a:t>
            </a:r>
            <a:r>
              <a:rPr lang="en-US" b="1" dirty="0" smtClean="0">
                <a:solidFill>
                  <a:schemeClr val="bg1"/>
                </a:solidFill>
              </a:rPr>
              <a:t> CHANGE ROSIE THE RIVETER PICTURE!!!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5128787" y="33208681"/>
            <a:ext cx="7242629" cy="6763659"/>
            <a:chOff x="3469243" y="20269856"/>
            <a:chExt cx="9819340" cy="8223840"/>
          </a:xfrm>
        </p:grpSpPr>
        <p:sp>
          <p:nvSpPr>
            <p:cNvPr id="24" name="Rounded Rectangle 23"/>
            <p:cNvSpPr/>
            <p:nvPr/>
          </p:nvSpPr>
          <p:spPr>
            <a:xfrm>
              <a:off x="3469243" y="20269856"/>
              <a:ext cx="9819340" cy="8223840"/>
            </a:xfrm>
            <a:prstGeom prst="roundRect">
              <a:avLst>
                <a:gd name="adj" fmla="val 10142"/>
              </a:avLst>
            </a:prstGeom>
            <a:solidFill>
              <a:srgbClr val="6BC547"/>
            </a:solidFill>
            <a:ln w="254000">
              <a:solidFill>
                <a:srgbClr val="0033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6344"/>
            <a:stretch/>
          </p:blipFill>
          <p:spPr>
            <a:xfrm>
              <a:off x="3881141" y="20709799"/>
              <a:ext cx="9019936" cy="735831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50355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1DB59C87A2064FAF8C485C8436B83E" ma:contentTypeVersion="0" ma:contentTypeDescription="Create a new document." ma:contentTypeScope="" ma:versionID="b047677bb64a43ddaa47a4ecece6a77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544976-E3B9-4EDA-BD20-2C69AB657D16}">
  <ds:schemaRefs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799D1A0-1D84-4396-97E6-2BC1CA41934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C129A3-83D1-4B20-9FD1-17E78020D0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3129</TotalTime>
  <Words>220</Words>
  <Application>Microsoft Office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Magneto</vt:lpstr>
      <vt:lpstr>OCR A Extended</vt:lpstr>
      <vt:lpstr>Wingdings</vt:lpstr>
      <vt:lpstr>Office Theme</vt:lpstr>
      <vt:lpstr>PowerPoint Presentation</vt:lpstr>
    </vt:vector>
  </TitlesOfParts>
  <Company>U.S Air Force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REYNOLDS, RACHEL L Capt USAF AETC 336 TRS/DO</dc:creator>
  <cp:lastModifiedBy>REYNOLDS, RACHEL L Maj USAF AETC 336 TRS/DO</cp:lastModifiedBy>
  <cp:revision>40</cp:revision>
  <cp:lastPrinted>2017-04-25T16:21:30Z</cp:lastPrinted>
  <dcterms:created xsi:type="dcterms:W3CDTF">2017-03-17T13:28:24Z</dcterms:created>
  <dcterms:modified xsi:type="dcterms:W3CDTF">2017-05-27T03:00:35Z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0x010100C91DB59C87A2064FAF8C485C8436B83E</vt:lpwstr>
  </property>
</Properties>
</file>

<file path=docProps/thumbnail.jpeg>
</file>